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71" r:id="rId3"/>
    <p:sldId id="274" r:id="rId4"/>
    <p:sldId id="275" r:id="rId5"/>
    <p:sldId id="276" r:id="rId6"/>
    <p:sldId id="259" r:id="rId7"/>
    <p:sldId id="272" r:id="rId8"/>
    <p:sldId id="280" r:id="rId9"/>
    <p:sldId id="281" r:id="rId10"/>
    <p:sldId id="277" r:id="rId11"/>
    <p:sldId id="279" r:id="rId12"/>
    <p:sldId id="278" r:id="rId13"/>
    <p:sldId id="273" r:id="rId14"/>
    <p:sldId id="261" r:id="rId15"/>
    <p:sldId id="263" r:id="rId16"/>
    <p:sldId id="258" r:id="rId17"/>
    <p:sldId id="260" r:id="rId18"/>
    <p:sldId id="270" r:id="rId19"/>
    <p:sldId id="265" r:id="rId20"/>
    <p:sldId id="26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93300"/>
    <a:srgbClr val="0066FF"/>
    <a:srgbClr val="0066CC"/>
    <a:srgbClr val="006666"/>
    <a:srgbClr val="CC0000"/>
    <a:srgbClr val="800000"/>
    <a:srgbClr val="CC3300"/>
    <a:srgbClr val="0099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1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1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0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4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43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90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33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7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5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8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7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5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4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3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3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9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0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3207" y="1499210"/>
            <a:ext cx="49237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A50021"/>
                </a:solidFill>
                <a:latin typeface="Arial Rounded MT Bold" panose="020F0704030504030204" pitchFamily="34" charset="0"/>
              </a:rPr>
              <a:t>L’INCONTRO CON L’ALTRO</a:t>
            </a:r>
          </a:p>
          <a:p>
            <a:pPr algn="ctr"/>
            <a:endParaRPr lang="it-IT" sz="1600" b="1" i="1" dirty="0" smtClean="0">
              <a:solidFill>
                <a:srgbClr val="A5002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it-IT" sz="4000" b="1" i="1" dirty="0">
                <a:solidFill>
                  <a:srgbClr val="A50021"/>
                </a:solidFill>
                <a:latin typeface="Arial Rounded MT Bold" panose="020F0704030504030204" pitchFamily="34" charset="0"/>
              </a:rPr>
              <a:t>i</a:t>
            </a:r>
            <a:r>
              <a:rPr lang="it-IT" sz="4000" b="1" i="1" dirty="0" smtClean="0">
                <a:solidFill>
                  <a:srgbClr val="A50021"/>
                </a:solidFill>
                <a:latin typeface="Arial Rounded MT Bold" panose="020F0704030504030204" pitchFamily="34" charset="0"/>
              </a:rPr>
              <a:t>l TU </a:t>
            </a:r>
            <a:r>
              <a:rPr lang="it-IT" sz="4000" b="1" i="1" dirty="0">
                <a:solidFill>
                  <a:srgbClr val="A50021"/>
                </a:solidFill>
                <a:latin typeface="Arial Rounded MT Bold" panose="020F0704030504030204" pitchFamily="34" charset="0"/>
              </a:rPr>
              <a:t>genera un </a:t>
            </a:r>
            <a:r>
              <a:rPr lang="it-IT" sz="4000" b="1" i="1" dirty="0" smtClean="0">
                <a:solidFill>
                  <a:srgbClr val="A50021"/>
                </a:solidFill>
                <a:latin typeface="Arial Rounded MT Bold" panose="020F0704030504030204" pitchFamily="34" charset="0"/>
              </a:rPr>
              <a:t>IO </a:t>
            </a:r>
            <a:r>
              <a:rPr lang="it-IT" sz="4000" b="1" i="1" dirty="0">
                <a:solidFill>
                  <a:srgbClr val="A50021"/>
                </a:solidFill>
                <a:latin typeface="Arial Rounded MT Bold" panose="020F0704030504030204" pitchFamily="34" charset="0"/>
              </a:rPr>
              <a:t>“genuinamente felice”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414956" y="396509"/>
            <a:ext cx="601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USMI  Lazio  - Convegno Juniores Roma, 27 aprile  2019</a:t>
            </a:r>
            <a:endParaRPr lang="it-IT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502869" y="4928031"/>
            <a:ext cx="310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Nico Dal Molin</a:t>
            </a:r>
            <a:endParaRPr lang="it-IT" sz="2800" b="1" i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28" y="1511943"/>
            <a:ext cx="4704375" cy="31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02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inconsistente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7" y="1425201"/>
            <a:ext cx="5087008" cy="305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0" y="3689132"/>
            <a:ext cx="5312103" cy="298805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33599" y="5183161"/>
            <a:ext cx="3573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 smtClean="0">
                <a:solidFill>
                  <a:srgbClr val="CC3300"/>
                </a:solidFill>
              </a:rPr>
              <a:t>Personalità narcisista</a:t>
            </a:r>
            <a:endParaRPr lang="it-IT" sz="4000" b="1" dirty="0">
              <a:solidFill>
                <a:srgbClr val="CC33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61097" y="1214994"/>
            <a:ext cx="414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9900"/>
                </a:solidFill>
              </a:rPr>
              <a:t>Personalità inconsistente</a:t>
            </a:r>
            <a:endParaRPr lang="it-IT" sz="4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678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294179" y="620111"/>
            <a:ext cx="3815679" cy="636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600" b="1" dirty="0" smtClean="0">
                <a:solidFill>
                  <a:srgbClr val="0066FF"/>
                </a:solidFill>
                <a:latin typeface="+mj-lt"/>
              </a:rPr>
              <a:t>È una personalità senza radici, </a:t>
            </a:r>
            <a:r>
              <a:rPr lang="it-IT" sz="2600" b="1" dirty="0">
                <a:solidFill>
                  <a:srgbClr val="0066FF"/>
                </a:solidFill>
                <a:latin typeface="+mj-lt"/>
              </a:rPr>
              <a:t>chiusa, quasi congelata nel suo individualismo esasperato. </a:t>
            </a:r>
            <a:endParaRPr lang="it-IT" sz="2600" b="1" dirty="0" smtClean="0">
              <a:solidFill>
                <a:srgbClr val="0066FF"/>
              </a:solidFill>
              <a:latin typeface="+mj-l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600" b="1" dirty="0" smtClean="0">
                <a:solidFill>
                  <a:srgbClr val="0066FF"/>
                </a:solidFill>
                <a:latin typeface="+mj-lt"/>
              </a:rPr>
              <a:t>Vive le sue relazioni </a:t>
            </a:r>
            <a:r>
              <a:rPr lang="it-IT" sz="2600" b="1" dirty="0">
                <a:solidFill>
                  <a:srgbClr val="0066FF"/>
                </a:solidFill>
                <a:latin typeface="+mj-lt"/>
              </a:rPr>
              <a:t>a compartimenti stagni, </a:t>
            </a:r>
            <a:r>
              <a:rPr lang="it-IT" sz="2600" b="1" dirty="0" smtClean="0">
                <a:solidFill>
                  <a:srgbClr val="0066FF"/>
                </a:solidFill>
                <a:latin typeface="+mj-lt"/>
              </a:rPr>
              <a:t>in modo frammentario, poco omogenea, usando spesso una maschera di  </a:t>
            </a:r>
            <a:r>
              <a:rPr lang="it-IT" sz="2600" b="1" dirty="0">
                <a:solidFill>
                  <a:srgbClr val="0066FF"/>
                </a:solidFill>
                <a:latin typeface="+mj-lt"/>
              </a:rPr>
              <a:t>circostanza.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 smtClean="0">
              <a:solidFill>
                <a:srgbClr val="0066FF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 smtClean="0">
              <a:latin typeface="Snap ITC" panose="04040A07060A02020202" pitchFamily="82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Risultati immagini per inconsistenza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4" y="2422228"/>
            <a:ext cx="5328746" cy="39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72359" y="1523999"/>
            <a:ext cx="549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66FF"/>
                </a:solidFill>
              </a:rPr>
              <a:t>PERSONALITÀ INCONSISTENTE</a:t>
            </a:r>
            <a:endParaRPr lang="it-IT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6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" y="4666592"/>
            <a:ext cx="11272233" cy="24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993300"/>
                </a:solidFill>
              </a:rPr>
              <a:t>Già </a:t>
            </a:r>
            <a:r>
              <a:rPr lang="it-IT" sz="2400" b="1" dirty="0">
                <a:solidFill>
                  <a:srgbClr val="993300"/>
                </a:solidFill>
              </a:rPr>
              <a:t>in alcuni </a:t>
            </a:r>
            <a:r>
              <a:rPr lang="it-IT" sz="2400" b="1" dirty="0" smtClean="0">
                <a:solidFill>
                  <a:srgbClr val="993300"/>
                </a:solidFill>
              </a:rPr>
              <a:t>scritti di </a:t>
            </a:r>
            <a:r>
              <a:rPr lang="it-IT" sz="2400" b="1" dirty="0">
                <a:solidFill>
                  <a:srgbClr val="993300"/>
                </a:solidFill>
              </a:rPr>
              <a:t>spiritualità del Medioevo si </a:t>
            </a:r>
            <a:r>
              <a:rPr lang="it-IT" sz="2400" b="1" dirty="0" smtClean="0">
                <a:solidFill>
                  <a:srgbClr val="993300"/>
                </a:solidFill>
              </a:rPr>
              <a:t>fa </a:t>
            </a:r>
            <a:r>
              <a:rPr lang="it-IT" sz="2400" b="1" dirty="0">
                <a:solidFill>
                  <a:srgbClr val="993300"/>
                </a:solidFill>
              </a:rPr>
              <a:t>riferimento al pericolo del </a:t>
            </a:r>
            <a:r>
              <a:rPr lang="it-IT" sz="2400" b="1" dirty="0" smtClean="0">
                <a:solidFill>
                  <a:srgbClr val="993300"/>
                </a:solidFill>
              </a:rPr>
              <a:t>«CUORE CONTRATTO</a:t>
            </a:r>
            <a:r>
              <a:rPr lang="it-IT" sz="2400" b="1" i="1" dirty="0" smtClean="0">
                <a:solidFill>
                  <a:srgbClr val="993300"/>
                </a:solidFill>
              </a:rPr>
              <a:t>». 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</a:rPr>
              <a:t>È una persona prevalentemente </a:t>
            </a:r>
            <a:r>
              <a:rPr lang="it-IT" sz="2400" b="1" dirty="0">
                <a:solidFill>
                  <a:srgbClr val="993300"/>
                </a:solidFill>
              </a:rPr>
              <a:t>interessata a sé stessa e quindi </a:t>
            </a:r>
            <a:r>
              <a:rPr lang="it-IT" sz="2400" b="1" dirty="0" smtClean="0">
                <a:solidFill>
                  <a:srgbClr val="993300"/>
                </a:solidFill>
              </a:rPr>
              <a:t> </a:t>
            </a:r>
            <a:r>
              <a:rPr lang="it-IT" sz="2400" b="1" dirty="0">
                <a:solidFill>
                  <a:srgbClr val="993300"/>
                </a:solidFill>
              </a:rPr>
              <a:t>fondamentalmente incapace di </a:t>
            </a:r>
            <a:r>
              <a:rPr lang="it-IT" sz="2400" b="1" dirty="0" smtClean="0">
                <a:solidFill>
                  <a:srgbClr val="993300"/>
                </a:solidFill>
              </a:rPr>
              <a:t>VOLER BENE.</a:t>
            </a:r>
            <a:endParaRPr lang="it-IT" sz="2400" b="1" dirty="0">
              <a:solidFill>
                <a:srgbClr val="993300"/>
              </a:solidFill>
            </a:endParaRPr>
          </a:p>
          <a:p>
            <a:pPr algn="just"/>
            <a:endParaRPr lang="it-IT" sz="2400" b="1" i="1" dirty="0">
              <a:solidFill>
                <a:srgbClr val="9933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 smtClean="0">
              <a:latin typeface="Snap ITC" panose="04040A07060A020202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29407" y="3069020"/>
            <a:ext cx="387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993300"/>
                </a:solidFill>
              </a:rPr>
              <a:t>PERSONALITÀ NARCISITICA</a:t>
            </a:r>
            <a:endParaRPr lang="it-IT" sz="3600" b="1" dirty="0">
              <a:solidFill>
                <a:srgbClr val="993300"/>
              </a:solidFill>
            </a:endParaRPr>
          </a:p>
        </p:txBody>
      </p:sp>
      <p:pic>
        <p:nvPicPr>
          <p:cNvPr id="4" name="Picture 2" descr="Risultati immagini per narciso caravaggio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06" y="297946"/>
            <a:ext cx="3353347" cy="40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86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40827" y="2785242"/>
            <a:ext cx="9312166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3200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 </a:t>
            </a:r>
            <a:r>
              <a:rPr lang="it-IT" sz="3200" i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PERICOLO DELLE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3200" i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«PSEUDO-RELAZIONI»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400" dirty="0" smtClean="0">
              <a:solidFill>
                <a:srgbClr val="99330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2800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torre d’avorio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2800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 scivolo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2800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barriera di cristallo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2800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pietre diventano pane</a:t>
            </a:r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51" y="954728"/>
            <a:ext cx="4632982" cy="34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36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3675" y="638427"/>
            <a:ext cx="9329980" cy="189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4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800" b="1" dirty="0" smtClean="0">
                <a:solidFill>
                  <a:srgbClr val="66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bellezza di una </a:t>
            </a:r>
          </a:p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4800" b="1" dirty="0" smtClean="0">
                <a:solidFill>
                  <a:srgbClr val="66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 relazione accogliente »</a:t>
            </a:r>
            <a:endParaRPr lang="it-IT" sz="4800" dirty="0">
              <a:solidFill>
                <a:srgbClr val="66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30318" y="2789815"/>
            <a:ext cx="5801710" cy="440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>
              <a:solidFill>
                <a:srgbClr val="0000FF"/>
              </a:solidFill>
              <a:latin typeface="Candara" panose="020E050203030302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 smtClean="0">
                <a:solidFill>
                  <a:srgbClr val="6600FF"/>
                </a:solidFill>
                <a:latin typeface="Candara" panose="020E0502030303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Accettazione di 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 smtClean="0">
                <a:solidFill>
                  <a:srgbClr val="6600FF"/>
                </a:solidFill>
                <a:latin typeface="Candara" panose="020E0502030303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La propria fragilità è </a:t>
            </a:r>
          </a:p>
          <a:p>
            <a:r>
              <a:rPr lang="it-IT" sz="4000" b="1" dirty="0">
                <a:solidFill>
                  <a:srgbClr val="6600FF"/>
                </a:solidFill>
                <a:latin typeface="Candara" panose="020E0502030303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it-IT" sz="4000" b="1" dirty="0" smtClean="0">
                <a:solidFill>
                  <a:srgbClr val="6600FF"/>
                </a:solidFill>
                <a:latin typeface="Candara" panose="020E0502030303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  via di condivisione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 smtClean="0">
                <a:solidFill>
                  <a:srgbClr val="6600FF"/>
                </a:solidFill>
                <a:latin typeface="Candara" panose="020E0502030303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Sguardi di positività </a:t>
            </a:r>
          </a:p>
          <a:p>
            <a:r>
              <a:rPr lang="it-IT" sz="4000" b="1" dirty="0">
                <a:solidFill>
                  <a:srgbClr val="6600FF"/>
                </a:solidFill>
                <a:latin typeface="Candara" panose="020E0502030303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it-IT" sz="4000" b="1" dirty="0" smtClean="0">
                <a:solidFill>
                  <a:srgbClr val="6600FF"/>
                </a:solidFill>
                <a:latin typeface="Candara" panose="020E0502030303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  e di misericordia </a:t>
            </a:r>
          </a:p>
          <a:p>
            <a:endParaRPr lang="it-IT" sz="4400" b="1" dirty="0" smtClean="0">
              <a:solidFill>
                <a:srgbClr val="0000FF"/>
              </a:solidFill>
              <a:latin typeface="Candara" panose="020E050203030302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56" y="2443096"/>
            <a:ext cx="4845268" cy="44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36388" y="1478339"/>
            <a:ext cx="9485377" cy="5018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Guardiamo a Gesù come a colui che ha saputo vivere l’accoglienza con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3600" b="1" dirty="0" smtClean="0">
              <a:solidFill>
                <a:srgbClr val="C0000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flessibilità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ibertà interiore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un dialogo motivante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Risultati immagini per famig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41" y="3405352"/>
            <a:ext cx="5784620" cy="30911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81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23795" y="549713"/>
            <a:ext cx="1941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significa </a:t>
            </a:r>
            <a:endParaRPr lang="it-IT" sz="3200" b="1" dirty="0">
              <a:solidFill>
                <a:srgbClr val="0000FF"/>
              </a:solidFill>
            </a:endParaRPr>
          </a:p>
        </p:txBody>
      </p:sp>
      <p:sp>
        <p:nvSpPr>
          <p:cNvPr id="4" name="AutoShape 14" descr="Risultati immagini per incertezza"/>
          <p:cNvSpPr>
            <a:spLocks noChangeAspect="1" noChangeArrowheads="1"/>
          </p:cNvSpPr>
          <p:nvPr/>
        </p:nvSpPr>
        <p:spPr bwMode="auto">
          <a:xfrm>
            <a:off x="155575" y="-1576388"/>
            <a:ext cx="4953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16" descr="Risultati immagini per incertezza"/>
          <p:cNvSpPr>
            <a:spLocks noChangeAspect="1" noChangeArrowheads="1"/>
          </p:cNvSpPr>
          <p:nvPr/>
        </p:nvSpPr>
        <p:spPr bwMode="auto">
          <a:xfrm>
            <a:off x="307975" y="-1423988"/>
            <a:ext cx="4953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33826" y="1621144"/>
            <a:ext cx="4194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00FF"/>
                </a:solidFill>
              </a:rPr>
              <a:t>Vivere la dimensione dell’ASCOLTO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64496" y="1719263"/>
            <a:ext cx="3950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00FF"/>
                </a:solidFill>
              </a:rPr>
              <a:t>PRENDERSI CURA </a:t>
            </a:r>
          </a:p>
          <a:p>
            <a:pPr algn="ctr"/>
            <a:r>
              <a:rPr lang="it-IT" sz="3200" b="1" dirty="0" smtClean="0">
                <a:solidFill>
                  <a:srgbClr val="0000FF"/>
                </a:solidFill>
              </a:rPr>
              <a:t>gli uni degli altri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pic>
        <p:nvPicPr>
          <p:cNvPr id="2070" name="Picture 22" descr="Risultati immagini per smile dom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92" y="468007"/>
            <a:ext cx="1728591" cy="19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C:\Users\nico\Desktop\cu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13" y="3019647"/>
            <a:ext cx="3784851" cy="311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1" y="2796481"/>
            <a:ext cx="5196788" cy="34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4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65379" y="664451"/>
            <a:ext cx="58647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i="1" dirty="0">
                <a:solidFill>
                  <a:srgbClr val="C00000"/>
                </a:solidFill>
                <a:latin typeface="Adobe Garamond Pro Bold"/>
                <a:cs typeface="Times New Roman" panose="02020603050405020304" pitchFamily="18" charset="0"/>
              </a:rPr>
              <a:t>«Momo è una bambina che -</a:t>
            </a:r>
            <a:r>
              <a:rPr lang="it-IT" sz="2800" b="1" dirty="0">
                <a:solidFill>
                  <a:srgbClr val="C00000"/>
                </a:solidFill>
                <a:latin typeface="Adobe Garamond Pro Bold"/>
                <a:cs typeface="Times New Roman" panose="02020603050405020304" pitchFamily="18" charset="0"/>
              </a:rPr>
              <a:t> scrive </a:t>
            </a:r>
            <a:r>
              <a:rPr lang="it-IT" sz="2800" b="1" dirty="0" err="1">
                <a:solidFill>
                  <a:srgbClr val="C00000"/>
                </a:solidFill>
                <a:latin typeface="Adobe Garamond Pro Bold"/>
                <a:cs typeface="Times New Roman" panose="02020603050405020304" pitchFamily="18" charset="0"/>
              </a:rPr>
              <a:t>Ende</a:t>
            </a:r>
            <a:r>
              <a:rPr lang="it-IT" sz="2800" b="1" dirty="0">
                <a:solidFill>
                  <a:srgbClr val="C00000"/>
                </a:solidFill>
                <a:latin typeface="Adobe Garamond Pro Bold"/>
                <a:cs typeface="Times New Roman" panose="02020603050405020304" pitchFamily="18" charset="0"/>
              </a:rPr>
              <a:t> - </a:t>
            </a:r>
            <a:r>
              <a:rPr lang="it-IT" sz="2800" b="1" i="1" dirty="0">
                <a:solidFill>
                  <a:srgbClr val="C00000"/>
                </a:solidFill>
                <a:latin typeface="Adobe Garamond Pro Bold"/>
                <a:cs typeface="Times New Roman" panose="02020603050405020304" pitchFamily="18" charset="0"/>
              </a:rPr>
              <a:t>sa prestare attenzione come nessuno al mondo... ascolta con un’intensità tale che l’interlocutore è indotto a trovare da sé le risposte ai quesiti nel momento in cui li va ponendo. Quando chi ti ascolta lascia da parte se stesso e si fa grembo che accoglie, allora è come se fossi tu ad ascoltarti e dentro di te si formula la risposta</a:t>
            </a:r>
            <a:r>
              <a:rPr lang="it-IT" sz="2800" b="1" i="1" dirty="0" smtClean="0">
                <a:solidFill>
                  <a:srgbClr val="C00000"/>
                </a:solidFill>
                <a:latin typeface="Adobe Garamond Pro Bold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1" y="1582791"/>
            <a:ext cx="3142593" cy="48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40826" y="1574047"/>
            <a:ext cx="5864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“</a:t>
            </a:r>
            <a:r>
              <a:rPr lang="it-IT" sz="4000" b="1" dirty="0">
                <a:solidFill>
                  <a:srgbClr val="C00000"/>
                </a:solidFill>
              </a:rPr>
              <a:t>Dovrei imparare le lingue... E poi ascoltare, ascoltare dappertutto, ascoltare in profondità gli esseri e le cose. E amare</a:t>
            </a:r>
            <a:r>
              <a:rPr lang="it-IT" sz="4000" b="1" dirty="0" smtClean="0">
                <a:solidFill>
                  <a:srgbClr val="C00000"/>
                </a:solidFill>
              </a:rPr>
              <a:t>...”</a:t>
            </a:r>
          </a:p>
          <a:p>
            <a:endParaRPr lang="it-IT" sz="2000" b="1" dirty="0">
              <a:solidFill>
                <a:srgbClr val="C00000"/>
              </a:solidFill>
            </a:endParaRPr>
          </a:p>
          <a:p>
            <a:pPr algn="r"/>
            <a:r>
              <a:rPr lang="it-IT" sz="2800" b="1" i="1" dirty="0" smtClean="0">
                <a:solidFill>
                  <a:srgbClr val="C00000"/>
                </a:solidFill>
              </a:rPr>
              <a:t>(</a:t>
            </a:r>
            <a:r>
              <a:rPr lang="it-IT" sz="2800" b="1" i="1" dirty="0" err="1" smtClean="0">
                <a:solidFill>
                  <a:srgbClr val="C00000"/>
                </a:solidFill>
              </a:rPr>
              <a:t>Etty</a:t>
            </a:r>
            <a:r>
              <a:rPr lang="it-IT" sz="2800" b="1" i="1" dirty="0" smtClean="0">
                <a:solidFill>
                  <a:srgbClr val="C00000"/>
                </a:solidFill>
              </a:rPr>
              <a:t> </a:t>
            </a:r>
            <a:r>
              <a:rPr lang="it-IT" sz="2800" b="1" i="1" dirty="0" err="1" smtClean="0">
                <a:solidFill>
                  <a:srgbClr val="C00000"/>
                </a:solidFill>
              </a:rPr>
              <a:t>Hillesum</a:t>
            </a:r>
            <a:r>
              <a:rPr lang="it-IT" sz="2800" b="1" i="1" dirty="0" smtClean="0">
                <a:solidFill>
                  <a:srgbClr val="C00000"/>
                </a:solidFill>
              </a:rPr>
              <a:t> - Diario)</a:t>
            </a:r>
            <a:endParaRPr lang="it-IT" sz="2800" b="1" i="1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85" y="1040524"/>
            <a:ext cx="3813922" cy="52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51035" y="1545711"/>
            <a:ext cx="5391806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3200" i="1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«</a:t>
            </a:r>
            <a:r>
              <a:rPr lang="it-IT" sz="3200" i="1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Ti solleverò dai dolori, </a:t>
            </a:r>
            <a:endParaRPr lang="it-IT" sz="3200" i="1" dirty="0" smtClean="0">
              <a:solidFill>
                <a:srgbClr val="000099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3200" i="1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ti </a:t>
            </a:r>
            <a:r>
              <a:rPr lang="it-IT" sz="3200" i="1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salverò da ogni malinconia,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3200" i="1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perché sei un essere speciale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3200" i="1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ed io avrò cura di te, </a:t>
            </a:r>
            <a:endParaRPr lang="it-IT" sz="3200" i="1" dirty="0" smtClean="0">
              <a:solidFill>
                <a:srgbClr val="000099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3200" i="1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io </a:t>
            </a:r>
            <a:r>
              <a:rPr lang="it-IT" sz="3200" i="1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sì, che avrò cura di te</a:t>
            </a:r>
            <a:r>
              <a:rPr lang="it-IT" sz="3200" i="1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</a:pPr>
            <a:endParaRPr lang="it-IT" sz="2000" i="1" dirty="0" smtClean="0">
              <a:solidFill>
                <a:srgbClr val="000099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it-IT" sz="2400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(Franco </a:t>
            </a:r>
            <a:r>
              <a:rPr lang="it-IT" sz="2400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Battiato </a:t>
            </a:r>
            <a:r>
              <a:rPr lang="it-IT" sz="2400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-“</a:t>
            </a:r>
            <a:r>
              <a:rPr lang="it-IT" sz="2400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La cura</a:t>
            </a:r>
            <a:r>
              <a:rPr lang="it-IT" sz="2400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”)</a:t>
            </a:r>
            <a:endParaRPr lang="it-IT" sz="2400" dirty="0">
              <a:solidFill>
                <a:srgbClr val="000099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3200" i="1" dirty="0">
              <a:solidFill>
                <a:srgbClr val="000099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3200" i="1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73" y="404392"/>
            <a:ext cx="4298731" cy="39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52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lmolin\Desktop\Urlo-Mu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06" y="424971"/>
            <a:ext cx="4495837" cy="61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64587" y="2172034"/>
            <a:ext cx="58412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3200" dirty="0">
                <a:solidFill>
                  <a:srgbClr val="993300"/>
                </a:solidFill>
                <a:latin typeface="Arial Rounded MT Bold" panose="020F0704030504030204" pitchFamily="34" charset="0"/>
              </a:rPr>
              <a:t>La solitudine odierna non è di tipo </a:t>
            </a:r>
            <a:r>
              <a:rPr lang="it-IT" sz="3200" i="1" dirty="0">
                <a:solidFill>
                  <a:srgbClr val="993300"/>
                </a:solidFill>
                <a:latin typeface="Arial Rounded MT Bold" panose="020F0704030504030204" pitchFamily="34" charset="0"/>
              </a:rPr>
              <a:t>esistenziale</a:t>
            </a:r>
            <a:r>
              <a:rPr lang="it-IT" sz="3200" dirty="0">
                <a:solidFill>
                  <a:srgbClr val="993300"/>
                </a:solidFill>
                <a:latin typeface="Arial Rounded MT Bold" panose="020F0704030504030204" pitchFamily="34" charset="0"/>
              </a:rPr>
              <a:t>, ma è fortemente di tipo </a:t>
            </a:r>
            <a:r>
              <a:rPr lang="it-IT" sz="3200" i="1" dirty="0" smtClean="0">
                <a:solidFill>
                  <a:srgbClr val="993300"/>
                </a:solidFill>
                <a:latin typeface="Arial Rounded MT Bold" panose="020F0704030504030204" pitchFamily="34" charset="0"/>
              </a:rPr>
              <a:t>relazionale</a:t>
            </a:r>
            <a:r>
              <a:rPr lang="it-IT" sz="3200" dirty="0" smtClean="0">
                <a:solidFill>
                  <a:srgbClr val="993300"/>
                </a:solidFill>
                <a:latin typeface="Arial Rounded MT Bold" panose="020F0704030504030204" pitchFamily="34" charset="0"/>
              </a:rPr>
              <a:t>…</a:t>
            </a:r>
            <a:endParaRPr lang="it-IT" sz="3200" dirty="0">
              <a:solidFill>
                <a:srgbClr val="993300"/>
              </a:solidFill>
              <a:latin typeface="Arial Rounded MT Bold" panose="020F0704030504030204" pitchFamily="34" charset="0"/>
            </a:endParaRPr>
          </a:p>
          <a:p>
            <a:pPr fontAlgn="base"/>
            <a:endParaRPr lang="it-IT" sz="1400" dirty="0" smtClean="0">
              <a:solidFill>
                <a:srgbClr val="993300"/>
              </a:solidFill>
              <a:latin typeface="Arial Rounded MT Bold" panose="020F0704030504030204" pitchFamily="34" charset="0"/>
            </a:endParaRPr>
          </a:p>
          <a:p>
            <a:pPr fontAlgn="base"/>
            <a:r>
              <a:rPr lang="it-IT" sz="3200" dirty="0" smtClean="0">
                <a:solidFill>
                  <a:srgbClr val="993300"/>
                </a:solidFill>
                <a:latin typeface="Arial Rounded MT Bold" panose="020F0704030504030204" pitchFamily="34" charset="0"/>
              </a:rPr>
              <a:t>Quando </a:t>
            </a:r>
            <a:r>
              <a:rPr lang="it-IT" sz="3200" dirty="0">
                <a:solidFill>
                  <a:srgbClr val="993300"/>
                </a:solidFill>
                <a:latin typeface="Arial Rounded MT Bold" panose="020F0704030504030204" pitchFamily="34" charset="0"/>
              </a:rPr>
              <a:t>i legami diventano incerti, instabili e reversibili diventiamo estremamente </a:t>
            </a:r>
            <a:r>
              <a:rPr lang="it-IT" sz="3200" i="1" dirty="0" smtClean="0">
                <a:solidFill>
                  <a:srgbClr val="993300"/>
                </a:solidFill>
                <a:latin typeface="Arial Rounded MT Bold" panose="020F0704030504030204" pitchFamily="34" charset="0"/>
              </a:rPr>
              <a:t>FRAGILI</a:t>
            </a:r>
            <a:r>
              <a:rPr lang="it-IT" sz="3200" dirty="0" smtClean="0">
                <a:solidFill>
                  <a:srgbClr val="99330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3200" dirty="0">
                <a:solidFill>
                  <a:srgbClr val="993300"/>
                </a:solidFill>
                <a:latin typeface="Arial Rounded MT Bold" panose="020F0704030504030204" pitchFamily="34" charset="0"/>
              </a:rPr>
              <a:t>anche noi!</a:t>
            </a:r>
          </a:p>
        </p:txBody>
      </p:sp>
    </p:spTree>
    <p:extLst>
      <p:ext uri="{BB962C8B-B14F-4D97-AF65-F5344CB8AC3E}">
        <p14:creationId xmlns:p14="http://schemas.microsoft.com/office/powerpoint/2010/main" val="3027478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8169" y="1932581"/>
            <a:ext cx="6472534" cy="517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PRENDERSI CURA DEGLI ALTRI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b="1" dirty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it-IT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Interessamento personale</a:t>
            </a:r>
            <a:endParaRPr lang="it-IT" sz="4000" i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it-IT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Fede nel valore della Vita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it-IT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Speranza</a:t>
            </a:r>
            <a:r>
              <a:rPr lang="it-IT" sz="4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endParaRPr lang="it-IT" sz="40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3600" b="1" dirty="0" smtClean="0">
              <a:solidFill>
                <a:srgbClr val="C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3600" b="1" dirty="0" smtClean="0">
              <a:solidFill>
                <a:srgbClr val="C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C:\Users\nico\Desktop\cervello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9" y="1291450"/>
            <a:ext cx="4442692" cy="258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653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90013" y="789452"/>
            <a:ext cx="184731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30309" y="1841679"/>
            <a:ext cx="364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75" y="579245"/>
            <a:ext cx="3414982" cy="339980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83476" y="4351283"/>
            <a:ext cx="11319641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i="1" dirty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Nel vostro </a:t>
            </a:r>
            <a:r>
              <a:rPr lang="it-IT" sz="3200" i="1" dirty="0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cammino siate </a:t>
            </a:r>
            <a:r>
              <a:rPr lang="it-IT" sz="3200" i="1" dirty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il volto di tutti coloro il cui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i="1" dirty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«compito supremo nel mon­do </a:t>
            </a:r>
            <a:endParaRPr lang="it-IT" sz="3200" i="1" dirty="0" smtClean="0">
              <a:solidFill>
                <a:srgbClr val="006600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i="1" dirty="0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è </a:t>
            </a:r>
            <a:r>
              <a:rPr lang="it-IT" sz="3200" i="1" dirty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custodire delle vite con la propria vita»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800" dirty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(Elias Canetti)</a:t>
            </a:r>
            <a:endParaRPr lang="it-IT" sz="2800" i="1" dirty="0">
              <a:solidFill>
                <a:srgbClr val="0066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52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906814" y="651641"/>
            <a:ext cx="57386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it-IT" sz="4000" b="1" dirty="0" smtClean="0">
                <a:solidFill>
                  <a:srgbClr val="6600FF"/>
                </a:solidFill>
              </a:rPr>
              <a:t>A. UNO SGUARDO CULTURALE</a:t>
            </a:r>
          </a:p>
          <a:p>
            <a:pPr lvl="0" fontAlgn="base"/>
            <a:endParaRPr lang="it-IT" sz="1600" dirty="0">
              <a:solidFill>
                <a:srgbClr val="6600FF"/>
              </a:solidFill>
            </a:endParaRPr>
          </a:p>
          <a:p>
            <a:pPr marL="571500" lvl="0" indent="-571500" fontAlgn="base">
              <a:buFont typeface="Wingdings" panose="05000000000000000000" pitchFamily="2" charset="2"/>
              <a:buChar char="ü"/>
            </a:pPr>
            <a:r>
              <a:rPr lang="it-IT" sz="3200" b="1" dirty="0" smtClean="0">
                <a:solidFill>
                  <a:srgbClr val="6600FF"/>
                </a:solidFill>
              </a:rPr>
              <a:t>adolescenti </a:t>
            </a:r>
            <a:r>
              <a:rPr lang="it-IT" sz="3200" b="1" dirty="0">
                <a:solidFill>
                  <a:srgbClr val="6600FF"/>
                </a:solidFill>
              </a:rPr>
              <a:t>“</a:t>
            </a:r>
            <a:r>
              <a:rPr lang="it-IT" sz="3200" b="1" dirty="0" err="1">
                <a:solidFill>
                  <a:srgbClr val="6600FF"/>
                </a:solidFill>
              </a:rPr>
              <a:t>hikikomori</a:t>
            </a:r>
            <a:r>
              <a:rPr lang="it-IT" sz="3200" b="1" dirty="0">
                <a:solidFill>
                  <a:srgbClr val="6600FF"/>
                </a:solidFill>
              </a:rPr>
              <a:t>” </a:t>
            </a:r>
            <a:r>
              <a:rPr lang="it-IT" sz="3200" b="1" i="1" dirty="0" smtClean="0">
                <a:solidFill>
                  <a:srgbClr val="6600FF"/>
                </a:solidFill>
              </a:rPr>
              <a:t>(Giappone) </a:t>
            </a:r>
          </a:p>
          <a:p>
            <a:pPr marL="571500" lvl="0" indent="-571500" fontAlgn="base">
              <a:buFont typeface="Wingdings" panose="05000000000000000000" pitchFamily="2" charset="2"/>
              <a:buChar char="ü"/>
            </a:pPr>
            <a:r>
              <a:rPr lang="it-IT" sz="3200" b="1" dirty="0" smtClean="0">
                <a:solidFill>
                  <a:srgbClr val="6600FF"/>
                </a:solidFill>
              </a:rPr>
              <a:t>evanescenza </a:t>
            </a:r>
            <a:r>
              <a:rPr lang="it-IT" sz="3200" b="1" dirty="0">
                <a:solidFill>
                  <a:srgbClr val="6600FF"/>
                </a:solidFill>
              </a:rPr>
              <a:t>della figura </a:t>
            </a:r>
            <a:r>
              <a:rPr lang="it-IT" sz="3200" b="1" dirty="0" smtClean="0">
                <a:solidFill>
                  <a:srgbClr val="6600FF"/>
                </a:solidFill>
              </a:rPr>
              <a:t>paterna</a:t>
            </a:r>
          </a:p>
          <a:p>
            <a:pPr marL="571500" indent="-571500" fontAlgn="base">
              <a:buFont typeface="Wingdings" panose="05000000000000000000" pitchFamily="2" charset="2"/>
              <a:buChar char="ü"/>
            </a:pPr>
            <a:r>
              <a:rPr lang="it-IT" sz="3200" b="1" dirty="0">
                <a:solidFill>
                  <a:srgbClr val="6600FF"/>
                </a:solidFill>
              </a:rPr>
              <a:t>Più si rompono i legami e più la nostra società monetizza queste </a:t>
            </a:r>
            <a:r>
              <a:rPr lang="it-IT" sz="3200" b="1" dirty="0" smtClean="0">
                <a:solidFill>
                  <a:srgbClr val="6600FF"/>
                </a:solidFill>
              </a:rPr>
              <a:t>rotture </a:t>
            </a:r>
            <a:endParaRPr lang="it-IT" sz="3200" b="1" dirty="0">
              <a:solidFill>
                <a:srgbClr val="6600FF"/>
              </a:solidFill>
            </a:endParaRPr>
          </a:p>
          <a:p>
            <a:pPr lvl="0" fontAlgn="base"/>
            <a:endParaRPr lang="it-IT" sz="3200" dirty="0">
              <a:solidFill>
                <a:srgbClr val="6600FF"/>
              </a:solidFill>
            </a:endParaRPr>
          </a:p>
        </p:txBody>
      </p:sp>
      <p:pic>
        <p:nvPicPr>
          <p:cNvPr id="1028" name="Picture 4" descr="http://www.strettoweb.com/wp-content/uploads/timthumb.php?src=http://www.strettoweb.com/wp-content/uploads/2019/04/hikikomori-2.jpg&amp;q=100&amp;w=638&amp;zc=1&amp;a=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3" y="2039138"/>
            <a:ext cx="5226718" cy="34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678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04507" y="1687995"/>
            <a:ext cx="3043451" cy="5170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006666"/>
                </a:solidFill>
                <a:latin typeface="Arial Rounded MT Bold" panose="020F0704030504030204" pitchFamily="34" charset="0"/>
              </a:rPr>
              <a:t>B. UNO SGUARDO BIBLICO</a:t>
            </a:r>
          </a:p>
          <a:p>
            <a:endParaRPr lang="it-IT" sz="3600" dirty="0" smtClean="0">
              <a:solidFill>
                <a:srgbClr val="006666"/>
              </a:solidFill>
              <a:latin typeface="Arial Rounded MT Bold" panose="020F0704030504030204" pitchFamily="34" charset="0"/>
            </a:endParaRPr>
          </a:p>
          <a:p>
            <a:r>
              <a:rPr lang="it-IT" sz="3600" i="1" dirty="0" smtClean="0">
                <a:solidFill>
                  <a:srgbClr val="006666"/>
                </a:solidFill>
                <a:latin typeface="Arial Rounded MT Bold" panose="020F0704030504030204" pitchFamily="34" charset="0"/>
              </a:rPr>
              <a:t>Un archetipo da paradiso terrestre</a:t>
            </a:r>
            <a:endParaRPr lang="it-IT" sz="3600" i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  <a:p>
            <a:r>
              <a:rPr lang="it-IT" sz="3600" i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b="1" dirty="0" smtClean="0">
              <a:latin typeface="Snap ITC" panose="04040A07060A02020202" pitchFamily="82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rc-Chagall-Adamo-ed-Eva-190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6" y="926527"/>
            <a:ext cx="7596821" cy="52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678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1820" y="1677166"/>
            <a:ext cx="4866289" cy="422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100" b="1" dirty="0" smtClean="0">
              <a:solidFill>
                <a:srgbClr val="CC33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400" b="1" dirty="0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C.</a:t>
            </a:r>
          </a:p>
          <a:p>
            <a:pPr algn="ctr"/>
            <a:r>
              <a:rPr lang="it-IT" sz="4400" b="1" dirty="0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UNO SGUARDO CON GLI OCCHI DI GESU’</a:t>
            </a:r>
            <a:endParaRPr lang="it-IT" sz="4400" b="1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it-IT" sz="4400" b="1" dirty="0">
                <a:solidFill>
                  <a:srgbClr val="800000"/>
                </a:solidFill>
                <a:latin typeface="+mj-lt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i="1" dirty="0" smtClean="0">
              <a:solidFill>
                <a:srgbClr val="800000"/>
              </a:solidFill>
              <a:latin typeface="Snap ITC" panose="04040A07060A02020202" pitchFamily="82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dalmolin\Desktop\peccatrice perdon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9" y="1050877"/>
            <a:ext cx="4694829" cy="541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3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38198" y="1249975"/>
            <a:ext cx="5359710" cy="472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5400" b="1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lacrime di una donna e il profumo della accoglienza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4000" b="1" dirty="0" smtClean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(Lc 7,36-50)</a:t>
            </a:r>
            <a:endParaRPr lang="it-IT" sz="4000" b="1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5" y="1463634"/>
            <a:ext cx="5714866" cy="45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76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25215" y="1566041"/>
            <a:ext cx="1068902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i="1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 volte immagino che il mio cuore sia come un posto irto di aghi e di spilli. Come accogliere qualcuno se non vi può riposare pienamente</a:t>
            </a:r>
            <a:r>
              <a:rPr lang="it-IT" sz="32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?” (</a:t>
            </a:r>
            <a:r>
              <a:rPr lang="it-IT" sz="3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Henry J.M. </a:t>
            </a:r>
            <a:r>
              <a:rPr lang="it-IT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Nouwen</a:t>
            </a:r>
            <a:r>
              <a:rPr lang="it-IT" sz="3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it-IT" sz="3200" dirty="0">
              <a:solidFill>
                <a:srgbClr val="C00000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just"/>
            <a:endParaRPr lang="it-IT" sz="3200" dirty="0" smtClean="0">
              <a:solidFill>
                <a:srgbClr val="C0000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it-IT" sz="3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</a:t>
            </a:r>
            <a:r>
              <a:rPr lang="it-IT" sz="3200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cuore agitato da preoccupazioni, rabbia e </a:t>
            </a:r>
            <a:r>
              <a:rPr lang="it-IT" sz="3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gelosia</a:t>
            </a:r>
            <a:r>
              <a:rPr lang="it-IT" sz="3200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causa delle ferite a chi vi entra. </a:t>
            </a:r>
            <a:endParaRPr lang="it-IT" sz="3200" dirty="0" smtClean="0">
              <a:solidFill>
                <a:srgbClr val="C0000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it-IT" sz="3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it-IT" sz="3200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 essenziale creare una “zona libera”' in noi stessi, </a:t>
            </a:r>
            <a:r>
              <a:rPr lang="it-IT" sz="3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</a:t>
            </a:r>
            <a:r>
              <a:rPr lang="it-IT" sz="3200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poter invitare altri ad entrarvi e guarire. </a:t>
            </a:r>
            <a:endParaRPr lang="it-IT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43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42234" y="888830"/>
            <a:ext cx="4960883" cy="5761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100" b="1" dirty="0" smtClean="0">
              <a:solidFill>
                <a:srgbClr val="C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it-IT" sz="4000" b="1" dirty="0" smtClean="0">
                <a:solidFill>
                  <a:srgbClr val="CC0000"/>
                </a:solidFill>
              </a:rPr>
              <a:t>ANDARE </a:t>
            </a:r>
          </a:p>
          <a:p>
            <a:pPr lvl="0"/>
            <a:r>
              <a:rPr lang="it-IT" sz="4000" b="1" dirty="0" smtClean="0">
                <a:solidFill>
                  <a:srgbClr val="CC0000"/>
                </a:solidFill>
              </a:rPr>
              <a:t>CONTROCORRENTE</a:t>
            </a:r>
          </a:p>
          <a:p>
            <a:pPr lvl="0"/>
            <a:endParaRPr lang="it-IT" sz="2400" dirty="0" smtClean="0"/>
          </a:p>
          <a:p>
            <a:pPr marL="342900" lvl="0" indent="-342900">
              <a:buFontTx/>
              <a:buChar char="-"/>
            </a:pPr>
            <a:r>
              <a:rPr lang="it-IT" sz="2400" b="1" dirty="0" smtClean="0">
                <a:solidFill>
                  <a:srgbClr val="4D4D4D"/>
                </a:solidFill>
              </a:rPr>
              <a:t>Mc </a:t>
            </a:r>
            <a:r>
              <a:rPr lang="it-IT" sz="2400" b="1" dirty="0">
                <a:solidFill>
                  <a:srgbClr val="4D4D4D"/>
                </a:solidFill>
              </a:rPr>
              <a:t>2,25: schemi di </a:t>
            </a:r>
            <a:endParaRPr lang="it-IT" sz="2400" b="1" dirty="0" smtClean="0">
              <a:solidFill>
                <a:srgbClr val="4D4D4D"/>
              </a:solidFill>
            </a:endParaRPr>
          </a:p>
          <a:p>
            <a:pPr lvl="0"/>
            <a:r>
              <a:rPr lang="it-IT" sz="2400" b="1" dirty="0">
                <a:solidFill>
                  <a:srgbClr val="4D4D4D"/>
                </a:solidFill>
              </a:rPr>
              <a:t> </a:t>
            </a:r>
            <a:r>
              <a:rPr lang="it-IT" sz="2400" b="1" dirty="0" smtClean="0">
                <a:solidFill>
                  <a:srgbClr val="4D4D4D"/>
                </a:solidFill>
              </a:rPr>
              <a:t>   interpretazione rigidi </a:t>
            </a:r>
          </a:p>
          <a:p>
            <a:pPr lvl="0"/>
            <a:r>
              <a:rPr lang="it-IT" sz="2400" dirty="0" smtClean="0">
                <a:solidFill>
                  <a:srgbClr val="4D4D4D"/>
                </a:solidFill>
              </a:rPr>
              <a:t>-  </a:t>
            </a:r>
            <a:r>
              <a:rPr lang="it-IT" sz="2400" b="1" dirty="0" smtClean="0">
                <a:solidFill>
                  <a:srgbClr val="4D4D4D"/>
                </a:solidFill>
              </a:rPr>
              <a:t> Mc </a:t>
            </a:r>
            <a:r>
              <a:rPr lang="it-IT" sz="2400" b="1" dirty="0">
                <a:solidFill>
                  <a:srgbClr val="4D4D4D"/>
                </a:solidFill>
              </a:rPr>
              <a:t>3,4-5: sufficienza critica</a:t>
            </a:r>
          </a:p>
          <a:p>
            <a:pPr marL="342900" lvl="0" indent="-342900">
              <a:buFontTx/>
              <a:buChar char="-"/>
            </a:pPr>
            <a:r>
              <a:rPr lang="it-IT" sz="2400" b="1" dirty="0" smtClean="0">
                <a:solidFill>
                  <a:srgbClr val="4D4D4D"/>
                </a:solidFill>
              </a:rPr>
              <a:t>Mc </a:t>
            </a:r>
            <a:r>
              <a:rPr lang="it-IT" sz="2400" b="1" dirty="0">
                <a:solidFill>
                  <a:srgbClr val="4D4D4D"/>
                </a:solidFill>
              </a:rPr>
              <a:t>4,3-8: frantumazione nel </a:t>
            </a:r>
            <a:endParaRPr lang="it-IT" sz="2400" b="1" dirty="0" smtClean="0">
              <a:solidFill>
                <a:srgbClr val="4D4D4D"/>
              </a:solidFill>
            </a:endParaRPr>
          </a:p>
          <a:p>
            <a:pPr lvl="0"/>
            <a:r>
              <a:rPr lang="it-IT" sz="2400" b="1" dirty="0">
                <a:solidFill>
                  <a:srgbClr val="4D4D4D"/>
                </a:solidFill>
              </a:rPr>
              <a:t> </a:t>
            </a:r>
            <a:r>
              <a:rPr lang="it-IT" sz="2400" b="1" dirty="0" smtClean="0">
                <a:solidFill>
                  <a:srgbClr val="4D4D4D"/>
                </a:solidFill>
              </a:rPr>
              <a:t>   fare</a:t>
            </a:r>
            <a:endParaRPr lang="it-IT" sz="2400" b="1" dirty="0">
              <a:solidFill>
                <a:srgbClr val="4D4D4D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it-IT" sz="2400" b="1" dirty="0" smtClean="0">
                <a:solidFill>
                  <a:srgbClr val="4D4D4D"/>
                </a:solidFill>
              </a:rPr>
              <a:t>Mc </a:t>
            </a:r>
            <a:r>
              <a:rPr lang="it-IT" sz="2400" b="1" dirty="0">
                <a:solidFill>
                  <a:srgbClr val="4D4D4D"/>
                </a:solidFill>
              </a:rPr>
              <a:t>4,24-25: mediocrità del </a:t>
            </a:r>
            <a:endParaRPr lang="it-IT" sz="2400" b="1" dirty="0" smtClean="0">
              <a:solidFill>
                <a:srgbClr val="4D4D4D"/>
              </a:solidFill>
            </a:endParaRPr>
          </a:p>
          <a:p>
            <a:pPr lvl="0"/>
            <a:r>
              <a:rPr lang="it-IT" sz="2400" b="1" dirty="0">
                <a:solidFill>
                  <a:srgbClr val="4D4D4D"/>
                </a:solidFill>
              </a:rPr>
              <a:t> </a:t>
            </a:r>
            <a:r>
              <a:rPr lang="it-IT" sz="2400" b="1" dirty="0" smtClean="0">
                <a:solidFill>
                  <a:srgbClr val="4D4D4D"/>
                </a:solidFill>
              </a:rPr>
              <a:t>   “</a:t>
            </a:r>
            <a:r>
              <a:rPr lang="it-IT" sz="2400" b="1" dirty="0">
                <a:solidFill>
                  <a:srgbClr val="4D4D4D"/>
                </a:solidFill>
              </a:rPr>
              <a:t>cuore contratto</a:t>
            </a:r>
            <a:r>
              <a:rPr lang="it-IT" sz="2400" dirty="0">
                <a:solidFill>
                  <a:srgbClr val="4D4D4D"/>
                </a:solidFill>
              </a:rPr>
              <a:t>”</a:t>
            </a:r>
          </a:p>
          <a:p>
            <a:r>
              <a:rPr lang="it-IT" sz="2400" dirty="0">
                <a:solidFill>
                  <a:srgbClr val="4D4D4D"/>
                </a:solidFill>
              </a:rPr>
              <a:t> </a:t>
            </a:r>
          </a:p>
          <a:p>
            <a:pPr algn="just"/>
            <a:r>
              <a:rPr lang="it-IT" sz="2400" i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 smtClean="0">
              <a:latin typeface="Snap ITC" panose="04040A07060A020202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isultati immagini per CONTROCORRENTE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3" y="1768790"/>
            <a:ext cx="5650667" cy="40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92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022428" y="1037040"/>
            <a:ext cx="5486400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400" dirty="0" smtClean="0">
                <a:solidFill>
                  <a:srgbClr val="006666"/>
                </a:solidFill>
                <a:latin typeface="Arial Rounded MT Bold" panose="020F0704030504030204" pitchFamily="34" charset="0"/>
              </a:rPr>
              <a:t>D. UNO SGUARDO PSICOLOGICO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2000" dirty="0" smtClean="0">
              <a:solidFill>
                <a:srgbClr val="006666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200" i="1" dirty="0" smtClean="0">
                <a:solidFill>
                  <a:srgbClr val="006666"/>
                </a:solidFill>
                <a:latin typeface="Arial Rounded MT Bold" panose="020F0704030504030204" pitchFamily="34" charset="0"/>
              </a:rPr>
              <a:t>Dimensione olistica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200" i="1" dirty="0" smtClean="0">
                <a:solidFill>
                  <a:srgbClr val="006666"/>
                </a:solidFill>
                <a:latin typeface="Arial Rounded MT Bold" panose="020F0704030504030204" pitchFamily="34" charset="0"/>
              </a:rPr>
              <a:t>Dimensione dinamica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200" i="1" dirty="0" smtClean="0">
                <a:solidFill>
                  <a:srgbClr val="006666"/>
                </a:solidFill>
                <a:latin typeface="Arial Rounded MT Bold" panose="020F0704030504030204" pitchFamily="34" charset="0"/>
              </a:rPr>
              <a:t>Dimensione relazionale</a:t>
            </a:r>
            <a:endParaRPr lang="it-IT" sz="3200" i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AutoShape 2" descr="Risultati immagini per guardarsi dentro 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Risultati immagini per guardarsi dentro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0" y="3100553"/>
            <a:ext cx="4896627" cy="32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9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582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SimHei</vt:lpstr>
      <vt:lpstr>Adobe Garamond Pro Bold</vt:lpstr>
      <vt:lpstr>Arial</vt:lpstr>
      <vt:lpstr>Arial Rounded MT Bold</vt:lpstr>
      <vt:lpstr>Calibri</vt:lpstr>
      <vt:lpstr>Candara</vt:lpstr>
      <vt:lpstr>Century Gothic</vt:lpstr>
      <vt:lpstr>Snap ITC</vt:lpstr>
      <vt:lpstr>Times New Roman</vt:lpstr>
      <vt:lpstr>Wingdings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Santa Croce</dc:creator>
  <cp:lastModifiedBy>DonNico</cp:lastModifiedBy>
  <cp:revision>62</cp:revision>
  <dcterms:created xsi:type="dcterms:W3CDTF">2018-03-15T19:18:05Z</dcterms:created>
  <dcterms:modified xsi:type="dcterms:W3CDTF">2019-04-25T16:11:16Z</dcterms:modified>
</cp:coreProperties>
</file>